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9" r:id="rId4"/>
    <p:sldId id="294" r:id="rId5"/>
    <p:sldId id="290" r:id="rId6"/>
    <p:sldId id="288" r:id="rId7"/>
    <p:sldId id="291" r:id="rId8"/>
    <p:sldId id="292" r:id="rId9"/>
    <p:sldId id="293" r:id="rId10"/>
    <p:sldId id="260" r:id="rId11"/>
    <p:sldId id="270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B3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584" y="2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22FDB-6D1D-40B9-B6B4-87DABC70F29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F760F-576C-449B-8335-47D347044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173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22FDB-6D1D-40B9-B6B4-87DABC70F29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F760F-576C-449B-8335-47D347044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63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22FDB-6D1D-40B9-B6B4-87DABC70F29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F760F-576C-449B-8335-47D347044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64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22FDB-6D1D-40B9-B6B4-87DABC70F29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F760F-576C-449B-8335-47D347044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314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22FDB-6D1D-40B9-B6B4-87DABC70F29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F760F-576C-449B-8335-47D347044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95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22FDB-6D1D-40B9-B6B4-87DABC70F29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F760F-576C-449B-8335-47D347044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21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22FDB-6D1D-40B9-B6B4-87DABC70F29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F760F-576C-449B-8335-47D347044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3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22FDB-6D1D-40B9-B6B4-87DABC70F29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F760F-576C-449B-8335-47D347044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045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22FDB-6D1D-40B9-B6B4-87DABC70F29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F760F-576C-449B-8335-47D347044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64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22FDB-6D1D-40B9-B6B4-87DABC70F29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F760F-576C-449B-8335-47D347044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66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22FDB-6D1D-40B9-B6B4-87DABC70F29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F760F-576C-449B-8335-47D347044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65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22FDB-6D1D-40B9-B6B4-87DABC70F29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F760F-576C-449B-8335-47D347044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75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9.png"/><Relationship Id="rId2" Type="http://schemas.openxmlformats.org/officeDocument/2006/relationships/image" Target="../media/image1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Misprints Do </a:t>
            </a:r>
            <a:r>
              <a:rPr lang="en-GB" dirty="0" err="1"/>
              <a:t>Hapen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Source: David Wells</a:t>
            </a:r>
          </a:p>
          <a:p>
            <a:r>
              <a:rPr lang="en-GB" dirty="0"/>
              <a:t>Sunday Telegraph 18/9/16</a:t>
            </a:r>
          </a:p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229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27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𝟑𝟓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𝟑𝟎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𝟐𝟓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8188884" y="188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SIC_50</a:t>
            </a:r>
          </a:p>
        </p:txBody>
      </p:sp>
    </p:spTree>
    <p:extLst>
      <p:ext uri="{BB962C8B-B14F-4D97-AF65-F5344CB8AC3E}">
        <p14:creationId xmlns:p14="http://schemas.microsoft.com/office/powerpoint/2010/main" val="198655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𝟔𝟎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also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𝟔𝟎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𝟓𝟎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188884" y="188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SIC_50</a:t>
            </a:r>
          </a:p>
        </p:txBody>
      </p:sp>
    </p:spTree>
    <p:extLst>
      <p:ext uri="{BB962C8B-B14F-4D97-AF65-F5344CB8AC3E}">
        <p14:creationId xmlns:p14="http://schemas.microsoft.com/office/powerpoint/2010/main" val="245336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𝟒𝟖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𝟒𝟐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𝟑𝟔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188884" y="188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SIC_50</a:t>
            </a:r>
          </a:p>
        </p:txBody>
      </p:sp>
    </p:spTree>
    <p:extLst>
      <p:ext uri="{BB962C8B-B14F-4D97-AF65-F5344CB8AC3E}">
        <p14:creationId xmlns:p14="http://schemas.microsoft.com/office/powerpoint/2010/main" val="1026172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𝟑𝟐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𝟑𝟎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𝟐𝟒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188884" y="188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SIC_50</a:t>
            </a:r>
          </a:p>
        </p:txBody>
      </p:sp>
    </p:spTree>
    <p:extLst>
      <p:ext uri="{BB962C8B-B14F-4D97-AF65-F5344CB8AC3E}">
        <p14:creationId xmlns:p14="http://schemas.microsoft.com/office/powerpoint/2010/main" val="3920410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𝟐𝟖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𝟐𝟓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188884" y="188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SIC_50</a:t>
            </a:r>
          </a:p>
        </p:txBody>
      </p:sp>
    </p:spTree>
    <p:extLst>
      <p:ext uri="{BB962C8B-B14F-4D97-AF65-F5344CB8AC3E}">
        <p14:creationId xmlns:p14="http://schemas.microsoft.com/office/powerpoint/2010/main" val="1404841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𝟑𝟔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𝟑𝟓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𝟐𝟖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188884" y="188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SIC_50</a:t>
            </a:r>
          </a:p>
        </p:txBody>
      </p:sp>
    </p:spTree>
    <p:extLst>
      <p:ext uri="{BB962C8B-B14F-4D97-AF65-F5344CB8AC3E}">
        <p14:creationId xmlns:p14="http://schemas.microsoft.com/office/powerpoint/2010/main" val="2116565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𝟐𝟖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𝟐𝟕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𝟐𝟏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188884" y="188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SIC_50</a:t>
            </a:r>
          </a:p>
        </p:txBody>
      </p:sp>
    </p:spTree>
    <p:extLst>
      <p:ext uri="{BB962C8B-B14F-4D97-AF65-F5344CB8AC3E}">
        <p14:creationId xmlns:p14="http://schemas.microsoft.com/office/powerpoint/2010/main" val="3443301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𝟐𝟏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𝟏𝟓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188884" y="188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SIC_50</a:t>
            </a:r>
          </a:p>
        </p:txBody>
      </p:sp>
    </p:spTree>
    <p:extLst>
      <p:ext uri="{BB962C8B-B14F-4D97-AF65-F5344CB8AC3E}">
        <p14:creationId xmlns:p14="http://schemas.microsoft.com/office/powerpoint/2010/main" val="30310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𝟏𝟓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𝟏𝟒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𝟏𝟎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188884" y="188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SIC_50</a:t>
            </a:r>
          </a:p>
        </p:txBody>
      </p:sp>
    </p:spTree>
    <p:extLst>
      <p:ext uri="{BB962C8B-B14F-4D97-AF65-F5344CB8AC3E}">
        <p14:creationId xmlns:p14="http://schemas.microsoft.com/office/powerpoint/2010/main" val="164405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65549FF-AF5B-4FFC-9606-9EAE8B32AFA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𝟑𝟎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𝟐𝟒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4159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𝟏𝟎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𝟔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188884" y="188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SIC_50</a:t>
            </a:r>
          </a:p>
        </p:txBody>
      </p:sp>
    </p:spTree>
    <p:extLst>
      <p:ext uri="{BB962C8B-B14F-4D97-AF65-F5344CB8AC3E}">
        <p14:creationId xmlns:p14="http://schemas.microsoft.com/office/powerpoint/2010/main" val="1739885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𝟔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𝟓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𝟑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188884" y="188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SIC_50</a:t>
            </a:r>
          </a:p>
        </p:txBody>
      </p:sp>
    </p:spTree>
    <p:extLst>
      <p:ext uri="{BB962C8B-B14F-4D97-AF65-F5344CB8AC3E}">
        <p14:creationId xmlns:p14="http://schemas.microsoft.com/office/powerpoint/2010/main" val="320390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𝟒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also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𝟒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0" dirty="0" smtClean="0">
                        <a:latin typeface="Cambria Math"/>
                      </a:rPr>
                      <m:t>𝟐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188884" y="188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SIC_50</a:t>
            </a:r>
          </a:p>
        </p:txBody>
      </p:sp>
    </p:spTree>
    <p:extLst>
      <p:ext uri="{BB962C8B-B14F-4D97-AF65-F5344CB8AC3E}">
        <p14:creationId xmlns:p14="http://schemas.microsoft.com/office/powerpoint/2010/main" val="28851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𝟏𝟐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also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𝟏𝟐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0" dirty="0" smtClean="0">
                        <a:latin typeface="Cambria Math"/>
                      </a:rPr>
                      <m:t>𝟖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188884" y="188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SIC_50</a:t>
            </a:r>
          </a:p>
        </p:txBody>
      </p:sp>
    </p:spTree>
    <p:extLst>
      <p:ext uri="{BB962C8B-B14F-4D97-AF65-F5344CB8AC3E}">
        <p14:creationId xmlns:p14="http://schemas.microsoft.com/office/powerpoint/2010/main" val="878365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𝟐𝟒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also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𝟐𝟒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0" dirty="0" smtClean="0">
                        <a:latin typeface="Cambria Math"/>
                      </a:rPr>
                      <m:t>𝟏𝟖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188884" y="188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SIC_50</a:t>
            </a:r>
          </a:p>
        </p:txBody>
      </p:sp>
    </p:spTree>
    <p:extLst>
      <p:ext uri="{BB962C8B-B14F-4D97-AF65-F5344CB8AC3E}">
        <p14:creationId xmlns:p14="http://schemas.microsoft.com/office/powerpoint/2010/main" val="398573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𝟒𝟎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also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𝟒𝟎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0" dirty="0" smtClean="0">
                        <a:latin typeface="Cambria Math"/>
                      </a:rPr>
                      <m:t>𝟑𝟐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188884" y="188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SIC_50</a:t>
            </a:r>
          </a:p>
        </p:txBody>
      </p:sp>
    </p:spTree>
    <p:extLst>
      <p:ext uri="{BB962C8B-B14F-4D97-AF65-F5344CB8AC3E}">
        <p14:creationId xmlns:p14="http://schemas.microsoft.com/office/powerpoint/2010/main" val="397591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72705" y="1113126"/>
            <a:ext cx="8120668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Two proof-readers are checking separate copies of the same manuscript.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105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errors would you suspect remain, undetected by either of them?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first finds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𝟔𝟎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errors, and the second also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𝟔𝟎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When their completed proofs are compared, it turns out that only </a:t>
                </a:r>
                <a14:m>
                  <m:oMath xmlns:m="http://schemas.openxmlformats.org/officeDocument/2006/math">
                    <m:r>
                      <a:rPr lang="en-GB" sz="2400" b="1" i="0" dirty="0" smtClean="0">
                        <a:latin typeface="Cambria Math"/>
                      </a:rPr>
                      <m:t>𝟓𝟎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have been spotted by both of them.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6" y="2229990"/>
                <a:ext cx="5308698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8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978" y="2197285"/>
            <a:ext cx="2854262" cy="2828770"/>
            <a:chOff x="4858603" y="2197285"/>
            <a:chExt cx="2854262" cy="2828770"/>
          </a:xfrm>
        </p:grpSpPr>
        <p:grpSp>
          <p:nvGrpSpPr>
            <p:cNvPr id="7" name="Group 6"/>
            <p:cNvGrpSpPr/>
            <p:nvPr/>
          </p:nvGrpSpPr>
          <p:grpSpPr>
            <a:xfrm>
              <a:off x="4858603" y="2197285"/>
              <a:ext cx="2006220" cy="2828770"/>
              <a:chOff x="4858603" y="2197285"/>
              <a:chExt cx="2006220" cy="282877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858603" y="2197285"/>
                <a:ext cx="2006220" cy="2828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056495" y="254359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056495" y="269656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056495" y="284953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056495" y="300250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056495" y="315547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5056495" y="330844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056495" y="3461409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56495" y="3614378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056495" y="3767347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056495" y="392031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056495" y="4073285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056495" y="4226254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056495" y="4379223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056495" y="4532192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56495" y="4685161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056495" y="4838130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5056495" y="2390626"/>
                <a:ext cx="1610436" cy="136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8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45" y="2696650"/>
              <a:ext cx="2132820" cy="202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5782757" y="2835504"/>
              <a:ext cx="1206755" cy="11171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999732" y="2982951"/>
              <a:ext cx="744833" cy="16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832967" y="3235988"/>
              <a:ext cx="9115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5812847" y="3489025"/>
              <a:ext cx="9317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939369" y="3742061"/>
              <a:ext cx="8051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188884" y="188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SIC_50</a:t>
            </a:r>
          </a:p>
        </p:txBody>
      </p:sp>
    </p:spTree>
    <p:extLst>
      <p:ext uri="{BB962C8B-B14F-4D97-AF65-F5344CB8AC3E}">
        <p14:creationId xmlns:p14="http://schemas.microsoft.com/office/powerpoint/2010/main" val="12935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2015872" y="922410"/>
            <a:ext cx="2132820" cy="2022625"/>
            <a:chOff x="2015872" y="1304554"/>
            <a:chExt cx="2132820" cy="2022625"/>
          </a:xfrm>
        </p:grpSpPr>
        <p:pic>
          <p:nvPicPr>
            <p:cNvPr id="37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5872" y="1304554"/>
              <a:ext cx="2132820" cy="2022625"/>
            </a:xfrm>
            <a:prstGeom prst="rect">
              <a:avLst/>
            </a:prstGeom>
            <a:noFill/>
            <a:scene3d>
              <a:camera prst="orthographicFront">
                <a:rot lat="0" lon="10799999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Oval 37"/>
            <p:cNvSpPr/>
            <p:nvPr/>
          </p:nvSpPr>
          <p:spPr>
            <a:xfrm>
              <a:off x="2709912" y="1443408"/>
              <a:ext cx="1206755" cy="111718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  <a:alpha val="0"/>
              </a:schemeClr>
            </a:solidFill>
            <a:ln w="31750">
              <a:solidFill>
                <a:schemeClr val="tx2"/>
              </a:solidFill>
            </a:ln>
            <a:scene3d>
              <a:camera prst="orthographicFront">
                <a:rot lat="0" lon="21599971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2965277" y="1740388"/>
                  <a:ext cx="696023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𝟑𝟎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5277" y="1740388"/>
                  <a:ext cx="696023" cy="52322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7" name="Group 46"/>
          <p:cNvGrpSpPr/>
          <p:nvPr/>
        </p:nvGrpSpPr>
        <p:grpSpPr>
          <a:xfrm>
            <a:off x="4787884" y="922410"/>
            <a:ext cx="2132820" cy="2022625"/>
            <a:chOff x="4965308" y="1304554"/>
            <a:chExt cx="2132820" cy="2022625"/>
          </a:xfrm>
        </p:grpSpPr>
        <p:grpSp>
          <p:nvGrpSpPr>
            <p:cNvPr id="2" name="Group 1"/>
            <p:cNvGrpSpPr/>
            <p:nvPr/>
          </p:nvGrpSpPr>
          <p:grpSpPr>
            <a:xfrm>
              <a:off x="4965308" y="1304554"/>
              <a:ext cx="2132820" cy="2022625"/>
              <a:chOff x="6589420" y="2696650"/>
              <a:chExt cx="2132820" cy="2022625"/>
            </a:xfrm>
          </p:grpSpPr>
          <p:pic>
            <p:nvPicPr>
              <p:cNvPr id="8" name="Picture 5" descr="C:\Users\John\AppData\Local\Microsoft\Windows\INetCache\IE\TB4UT2H2\sarxos-Magnifying-Glass[1]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89420" y="2696650"/>
                <a:ext cx="2132820" cy="20226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" name="Oval 8"/>
              <p:cNvSpPr/>
              <p:nvPr/>
            </p:nvSpPr>
            <p:spPr>
              <a:xfrm>
                <a:off x="6792132" y="2835504"/>
                <a:ext cx="1206755" cy="1117181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3175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5442271" y="1740388"/>
                  <a:ext cx="696023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𝟐𝟒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42271" y="1740388"/>
                  <a:ext cx="696023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Group 2"/>
          <p:cNvGrpSpPr/>
          <p:nvPr/>
        </p:nvGrpSpPr>
        <p:grpSpPr>
          <a:xfrm>
            <a:off x="2727840" y="2698922"/>
            <a:ext cx="3348960" cy="2022625"/>
            <a:chOff x="2727840" y="2698922"/>
            <a:chExt cx="3348960" cy="2022625"/>
          </a:xfrm>
        </p:grpSpPr>
        <p:grpSp>
          <p:nvGrpSpPr>
            <p:cNvPr id="53" name="Group 52"/>
            <p:cNvGrpSpPr/>
            <p:nvPr/>
          </p:nvGrpSpPr>
          <p:grpSpPr>
            <a:xfrm>
              <a:off x="3943980" y="2698922"/>
              <a:ext cx="2132820" cy="2022625"/>
              <a:chOff x="4965308" y="1304554"/>
              <a:chExt cx="2132820" cy="2022625"/>
            </a:xfrm>
          </p:grpSpPr>
          <p:grpSp>
            <p:nvGrpSpPr>
              <p:cNvPr id="54" name="Group 53"/>
              <p:cNvGrpSpPr/>
              <p:nvPr/>
            </p:nvGrpSpPr>
            <p:grpSpPr>
              <a:xfrm>
                <a:off x="4965308" y="1304554"/>
                <a:ext cx="2132820" cy="2022625"/>
                <a:chOff x="6589420" y="2696650"/>
                <a:chExt cx="2132820" cy="2022625"/>
              </a:xfrm>
            </p:grpSpPr>
            <p:pic>
              <p:nvPicPr>
                <p:cNvPr id="56" name="Picture 5" descr="C:\Users\John\AppData\Local\Microsoft\Windows\INetCache\IE\TB4UT2H2\sarxos-Magnifying-Glass[1]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89420" y="2696650"/>
                  <a:ext cx="2132820" cy="202262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57" name="Oval 56"/>
                <p:cNvSpPr/>
                <p:nvPr/>
              </p:nvSpPr>
              <p:spPr>
                <a:xfrm>
                  <a:off x="6792132" y="2835504"/>
                  <a:ext cx="1206755" cy="1117181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 w="317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5824415" y="1740388"/>
                    <a:ext cx="481222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800" b="1" i="1" dirty="0" smtClean="0">
                              <a:latin typeface="Cambria Math"/>
                            </a:rPr>
                            <m:t>𝟒</m:t>
                          </m:r>
                        </m:oMath>
                      </m:oMathPara>
                    </a14:m>
                    <a:endParaRPr lang="en-GB" sz="2800" b="1" dirty="0"/>
                  </a:p>
                </p:txBody>
              </p:sp>
            </mc:Choice>
            <mc:Fallback xmlns="">
              <p:sp>
                <p:nvSpPr>
                  <p:cNvPr id="55" name="TextBox 5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24415" y="1740388"/>
                    <a:ext cx="481222" cy="52322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pic>
          <p:nvPicPr>
            <p:cNvPr id="50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7840" y="2698922"/>
              <a:ext cx="2132820" cy="2022625"/>
            </a:xfrm>
            <a:prstGeom prst="rect">
              <a:avLst/>
            </a:prstGeom>
            <a:noFill/>
            <a:scene3d>
              <a:camera prst="orthographicFront">
                <a:rot lat="0" lon="10799999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" name="Oval 50"/>
            <p:cNvSpPr/>
            <p:nvPr/>
          </p:nvSpPr>
          <p:spPr>
            <a:xfrm>
              <a:off x="3462824" y="2824128"/>
              <a:ext cx="1170552" cy="1128353"/>
            </a:xfrm>
            <a:prstGeom prst="ellipse">
              <a:avLst/>
            </a:prstGeom>
            <a:noFill/>
            <a:ln w="31750">
              <a:solidFill>
                <a:schemeClr val="tx2"/>
              </a:solidFill>
            </a:ln>
            <a:scene3d>
              <a:camera prst="orthographicFront">
                <a:rot lat="0" lon="21599971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3390637" y="3134756"/>
                  <a:ext cx="696023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𝟏𝟎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90637" y="3134756"/>
                  <a:ext cx="696023" cy="52322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4048013" y="3137028"/>
                  <a:ext cx="696023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𝟐𝟎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8013" y="3137028"/>
                  <a:ext cx="696023" cy="5232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996288" y="1290004"/>
                <a:ext cx="1670650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Proof-reader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latin typeface="Cambria Math"/>
                        </a:rPr>
                        <m:t>𝑨</m:t>
                      </m:r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288" y="1290004"/>
                <a:ext cx="1670650" cy="738664"/>
              </a:xfrm>
              <a:prstGeom prst="rect">
                <a:avLst/>
              </a:prstGeom>
              <a:blipFill rotWithShape="1">
                <a:blip r:embed="rId8"/>
                <a:stretch>
                  <a:fillRect l="-2920" t="-3306" r="-2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6184699" y="1358244"/>
                <a:ext cx="1670650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Proof-reader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latin typeface="Cambria Math"/>
                        </a:rPr>
                        <m:t>𝑩</m:t>
                      </m:r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4699" y="1358244"/>
                <a:ext cx="1670650" cy="738664"/>
              </a:xfrm>
              <a:prstGeom prst="rect">
                <a:avLst/>
              </a:prstGeom>
              <a:blipFill rotWithShape="1">
                <a:blip r:embed="rId9"/>
                <a:stretch>
                  <a:fillRect l="-3285" t="-3306" r="-18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432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0" y="2557542"/>
                <a:ext cx="9144000" cy="30024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Let’s assume there are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𝑵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errors to be found in the manuscript.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probability that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𝑨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finds an error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 smtClean="0">
                            <a:latin typeface="Cambria Math"/>
                          </a:rPr>
                          <m:t>𝟑𝟎</m:t>
                        </m:r>
                      </m:num>
                      <m:den>
                        <m:r>
                          <a:rPr lang="en-GB" sz="2400" b="1" i="1" smtClean="0">
                            <a:latin typeface="Cambria Math"/>
                          </a:rPr>
                          <m:t>𝑵</m:t>
                        </m:r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, and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𝑩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 smtClean="0">
                            <a:latin typeface="Cambria Math"/>
                          </a:rPr>
                          <m:t>𝟐𝟒</m:t>
                        </m:r>
                      </m:num>
                      <m:den>
                        <m:r>
                          <a:rPr lang="en-GB" sz="2400" b="1" i="1">
                            <a:latin typeface="Cambria Math"/>
                          </a:rPr>
                          <m:t>𝑵</m:t>
                        </m:r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Since they are working independently the probability of finding the same errors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 smtClean="0">
                            <a:latin typeface="Cambria Math"/>
                          </a:rPr>
                          <m:t>𝟑𝟎</m:t>
                        </m:r>
                      </m:num>
                      <m:den>
                        <m:r>
                          <a:rPr lang="en-GB" sz="2400" b="1" i="1" smtClean="0">
                            <a:latin typeface="Cambria Math"/>
                          </a:rPr>
                          <m:t>𝑵</m:t>
                        </m:r>
                      </m:den>
                    </m:f>
                    <m:r>
                      <a:rPr lang="en-GB" sz="2400" b="1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sz="2400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GB" sz="2400" b="1" i="1" smtClean="0">
                            <a:latin typeface="Cambria Math"/>
                            <a:ea typeface="Cambria Math"/>
                          </a:rPr>
                          <m:t>𝟐𝟒</m:t>
                        </m:r>
                      </m:num>
                      <m:den>
                        <m:r>
                          <a:rPr lang="en-GB" sz="2400" b="1" i="1" smtClean="0">
                            <a:latin typeface="Cambria Math"/>
                            <a:ea typeface="Cambria Math"/>
                          </a:rPr>
                          <m:t>𝑵</m:t>
                        </m:r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557542"/>
                <a:ext cx="9144000" cy="3002489"/>
              </a:xfrm>
              <a:prstGeom prst="rect">
                <a:avLst/>
              </a:prstGeom>
              <a:blipFill>
                <a:blip r:embed="rId2"/>
                <a:stretch>
                  <a:fillRect l="-1000" t="-1626" r="-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2727840" y="719962"/>
            <a:ext cx="3348960" cy="2022625"/>
            <a:chOff x="2727840" y="2698922"/>
            <a:chExt cx="3348960" cy="2022625"/>
          </a:xfrm>
        </p:grpSpPr>
        <p:grpSp>
          <p:nvGrpSpPr>
            <p:cNvPr id="53" name="Group 52"/>
            <p:cNvGrpSpPr/>
            <p:nvPr/>
          </p:nvGrpSpPr>
          <p:grpSpPr>
            <a:xfrm>
              <a:off x="3943980" y="2698922"/>
              <a:ext cx="2132820" cy="2022625"/>
              <a:chOff x="4965308" y="1304554"/>
              <a:chExt cx="2132820" cy="2022625"/>
            </a:xfrm>
          </p:grpSpPr>
          <p:grpSp>
            <p:nvGrpSpPr>
              <p:cNvPr id="54" name="Group 53"/>
              <p:cNvGrpSpPr/>
              <p:nvPr/>
            </p:nvGrpSpPr>
            <p:grpSpPr>
              <a:xfrm>
                <a:off x="4965308" y="1304554"/>
                <a:ext cx="2132820" cy="2022625"/>
                <a:chOff x="6589420" y="2696650"/>
                <a:chExt cx="2132820" cy="2022625"/>
              </a:xfrm>
            </p:grpSpPr>
            <p:pic>
              <p:nvPicPr>
                <p:cNvPr id="56" name="Picture 5" descr="C:\Users\John\AppData\Local\Microsoft\Windows\INetCache\IE\TB4UT2H2\sarxos-Magnifying-Glass[1].png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89420" y="2696650"/>
                  <a:ext cx="2132820" cy="202262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57" name="Oval 56"/>
                <p:cNvSpPr/>
                <p:nvPr/>
              </p:nvSpPr>
              <p:spPr>
                <a:xfrm>
                  <a:off x="6792132" y="2835504"/>
                  <a:ext cx="1206755" cy="1117181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 w="317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5824415" y="1740388"/>
                    <a:ext cx="481222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800" b="1" i="1" dirty="0" smtClean="0">
                              <a:latin typeface="Cambria Math"/>
                            </a:rPr>
                            <m:t>𝟒</m:t>
                          </m:r>
                        </m:oMath>
                      </m:oMathPara>
                    </a14:m>
                    <a:endParaRPr lang="en-GB" sz="2800" b="1" dirty="0"/>
                  </a:p>
                </p:txBody>
              </p:sp>
            </mc:Choice>
            <mc:Fallback xmlns="">
              <p:sp>
                <p:nvSpPr>
                  <p:cNvPr id="55" name="TextBox 5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24415" y="1740388"/>
                    <a:ext cx="481222" cy="52322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pic>
          <p:nvPicPr>
            <p:cNvPr id="50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7840" y="2698922"/>
              <a:ext cx="2132820" cy="2022625"/>
            </a:xfrm>
            <a:prstGeom prst="rect">
              <a:avLst/>
            </a:prstGeom>
            <a:noFill/>
            <a:scene3d>
              <a:camera prst="orthographicFront">
                <a:rot lat="0" lon="10799999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" name="Oval 50"/>
            <p:cNvSpPr/>
            <p:nvPr/>
          </p:nvSpPr>
          <p:spPr>
            <a:xfrm>
              <a:off x="3462824" y="2824128"/>
              <a:ext cx="1170552" cy="1128353"/>
            </a:xfrm>
            <a:prstGeom prst="ellipse">
              <a:avLst/>
            </a:prstGeom>
            <a:noFill/>
            <a:ln w="31750">
              <a:solidFill>
                <a:schemeClr val="tx2"/>
              </a:solidFill>
            </a:ln>
            <a:scene3d>
              <a:camera prst="orthographicFront">
                <a:rot lat="0" lon="21599971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3390637" y="3134756"/>
                  <a:ext cx="696023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𝟏𝟎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90637" y="3134756"/>
                  <a:ext cx="696023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4048013" y="3137028"/>
                  <a:ext cx="696023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𝟐𝟎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8013" y="3137028"/>
                  <a:ext cx="696023" cy="52322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0966124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0" y="2671842"/>
                <a:ext cx="9144000" cy="40933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expectation of the number of joint errors found is thus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>
                            <a:latin typeface="Cambria Math"/>
                          </a:rPr>
                          <m:t>𝟑𝟎</m:t>
                        </m:r>
                      </m:num>
                      <m:den>
                        <m:r>
                          <a:rPr lang="en-GB" sz="2400" b="1" i="1">
                            <a:latin typeface="Cambria Math"/>
                          </a:rPr>
                          <m:t>𝑵</m:t>
                        </m:r>
                      </m:den>
                    </m:f>
                    <m:r>
                      <a:rPr lang="en-GB" sz="2400" b="1" i="1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GB" sz="2400" b="1" i="1">
                            <a:latin typeface="Cambria Math"/>
                            <a:ea typeface="Cambria Math"/>
                          </a:rPr>
                          <m:t>𝟐𝟒</m:t>
                        </m:r>
                      </m:num>
                      <m:den>
                        <m:r>
                          <a:rPr lang="en-GB" sz="2400" b="1" i="1">
                            <a:latin typeface="Cambria Math"/>
                            <a:ea typeface="Cambria Math"/>
                          </a:rPr>
                          <m:t>𝑵</m:t>
                        </m:r>
                      </m:den>
                    </m:f>
                    <m:r>
                      <a:rPr lang="en-GB" sz="2400" b="1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sz="2400" b="1" i="1" smtClean="0">
                        <a:latin typeface="Cambria Math"/>
                        <a:ea typeface="Cambria Math"/>
                      </a:rPr>
                      <m:t>𝑵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, which we are told is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 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Alternatively: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1" i="1">
                              <a:latin typeface="Cambria Math"/>
                            </a:rPr>
                            <m:t>𝟑𝟎</m:t>
                          </m:r>
                        </m:num>
                        <m:den>
                          <m:r>
                            <a:rPr lang="en-GB" sz="2000" b="1" i="1">
                              <a:latin typeface="Cambria Math"/>
                            </a:rPr>
                            <m:t>𝑵</m:t>
                          </m:r>
                        </m:den>
                      </m:f>
                      <m:r>
                        <a:rPr lang="en-GB" sz="2000" b="1" i="1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en-GB" sz="2000" b="1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2000" b="1" i="1">
                              <a:latin typeface="Cambria Math"/>
                              <a:ea typeface="Cambria Math"/>
                            </a:rPr>
                            <m:t>𝟐𝟒</m:t>
                          </m:r>
                        </m:num>
                        <m:den>
                          <m:r>
                            <a:rPr lang="en-GB" sz="2000" b="1" i="1">
                              <a:latin typeface="Cambria Math"/>
                              <a:ea typeface="Cambria Math"/>
                            </a:rPr>
                            <m:t>𝑵</m:t>
                          </m:r>
                        </m:den>
                      </m:f>
                      <m:r>
                        <a:rPr lang="en-GB" sz="2000" b="1" i="1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20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2000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𝟐𝟎</m:t>
                          </m:r>
                        </m:num>
                        <m:den>
                          <m:r>
                            <a:rPr lang="en-GB" sz="2000" b="1" i="1">
                              <a:latin typeface="Cambria Math"/>
                              <a:ea typeface="Cambria Math"/>
                            </a:rPr>
                            <m:t>𝑵</m:t>
                          </m:r>
                        </m:den>
                      </m:f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671842"/>
                <a:ext cx="9144000" cy="4093365"/>
              </a:xfrm>
              <a:prstGeom prst="rect">
                <a:avLst/>
              </a:prstGeom>
              <a:blipFill>
                <a:blip r:embed="rId2"/>
                <a:stretch>
                  <a:fillRect l="-1000" t="-1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2727840" y="719962"/>
            <a:ext cx="3348960" cy="2022625"/>
            <a:chOff x="2727840" y="2698922"/>
            <a:chExt cx="3348960" cy="2022625"/>
          </a:xfrm>
        </p:grpSpPr>
        <p:grpSp>
          <p:nvGrpSpPr>
            <p:cNvPr id="53" name="Group 52"/>
            <p:cNvGrpSpPr/>
            <p:nvPr/>
          </p:nvGrpSpPr>
          <p:grpSpPr>
            <a:xfrm>
              <a:off x="3943980" y="2698922"/>
              <a:ext cx="2132820" cy="2022625"/>
              <a:chOff x="4965308" y="1304554"/>
              <a:chExt cx="2132820" cy="2022625"/>
            </a:xfrm>
          </p:grpSpPr>
          <p:grpSp>
            <p:nvGrpSpPr>
              <p:cNvPr id="54" name="Group 53"/>
              <p:cNvGrpSpPr/>
              <p:nvPr/>
            </p:nvGrpSpPr>
            <p:grpSpPr>
              <a:xfrm>
                <a:off x="4965308" y="1304554"/>
                <a:ext cx="2132820" cy="2022625"/>
                <a:chOff x="6589420" y="2696650"/>
                <a:chExt cx="2132820" cy="2022625"/>
              </a:xfrm>
            </p:grpSpPr>
            <p:pic>
              <p:nvPicPr>
                <p:cNvPr id="56" name="Picture 5" descr="C:\Users\John\AppData\Local\Microsoft\Windows\INetCache\IE\TB4UT2H2\sarxos-Magnifying-Glass[1].png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89420" y="2696650"/>
                  <a:ext cx="2132820" cy="202262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57" name="Oval 56"/>
                <p:cNvSpPr/>
                <p:nvPr/>
              </p:nvSpPr>
              <p:spPr>
                <a:xfrm>
                  <a:off x="6792132" y="2835504"/>
                  <a:ext cx="1206755" cy="1117181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 w="317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5824415" y="1740388"/>
                    <a:ext cx="481222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800" b="1" i="1" dirty="0" smtClean="0">
                              <a:latin typeface="Cambria Math"/>
                            </a:rPr>
                            <m:t>𝟒</m:t>
                          </m:r>
                        </m:oMath>
                      </m:oMathPara>
                    </a14:m>
                    <a:endParaRPr lang="en-GB" sz="2800" b="1" dirty="0"/>
                  </a:p>
                </p:txBody>
              </p:sp>
            </mc:Choice>
            <mc:Fallback xmlns="">
              <p:sp>
                <p:nvSpPr>
                  <p:cNvPr id="55" name="TextBox 5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24415" y="1740388"/>
                    <a:ext cx="481222" cy="52322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pic>
          <p:nvPicPr>
            <p:cNvPr id="50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7840" y="2698922"/>
              <a:ext cx="2132820" cy="2022625"/>
            </a:xfrm>
            <a:prstGeom prst="rect">
              <a:avLst/>
            </a:prstGeom>
            <a:noFill/>
            <a:scene3d>
              <a:camera prst="orthographicFront">
                <a:rot lat="0" lon="10799999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" name="Oval 50"/>
            <p:cNvSpPr/>
            <p:nvPr/>
          </p:nvSpPr>
          <p:spPr>
            <a:xfrm>
              <a:off x="3462824" y="2824128"/>
              <a:ext cx="1170552" cy="1128353"/>
            </a:xfrm>
            <a:prstGeom prst="ellipse">
              <a:avLst/>
            </a:prstGeom>
            <a:noFill/>
            <a:ln w="31750">
              <a:solidFill>
                <a:schemeClr val="tx2"/>
              </a:solidFill>
            </a:ln>
            <a:scene3d>
              <a:camera prst="orthographicFront">
                <a:rot lat="0" lon="21599971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3390637" y="3134756"/>
                  <a:ext cx="696023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𝟏𝟎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90637" y="3134756"/>
                  <a:ext cx="696023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4048013" y="3137028"/>
                  <a:ext cx="696023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𝟐𝟎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8013" y="3137028"/>
                  <a:ext cx="696023" cy="52322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176824" y="3735413"/>
                <a:ext cx="6824176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proof-readers are presented with </a:t>
                </a:r>
                <a14:m>
                  <m:oMath xmlns:m="http://schemas.openxmlformats.org/officeDocument/2006/math">
                    <m:r>
                      <a:rPr lang="en-GB" b="1" i="1" dirty="0">
                        <a:latin typeface="Cambria Math" panose="02040503050406030204" pitchFamily="18" charset="0"/>
                      </a:rPr>
                      <m:t>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errors but they don’t spot all of them.  </a:t>
                </a: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But we have an expression for the probability that they will spot the same one.  </a:t>
                </a: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This probability multiplied by the number of trials (</a:t>
                </a:r>
                <a14:m>
                  <m:oMath xmlns:m="http://schemas.openxmlformats.org/officeDocument/2006/math">
                    <m:r>
                      <a:rPr lang="en-GB" b="1" i="1" dirty="0">
                        <a:latin typeface="Cambria Math" panose="02040503050406030204" pitchFamily="18" charset="0"/>
                      </a:rPr>
                      <m:t>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) is the expectation.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6824" y="3735413"/>
                <a:ext cx="6824176" cy="1754326"/>
              </a:xfrm>
              <a:prstGeom prst="rect">
                <a:avLst/>
              </a:prstGeom>
              <a:blipFill>
                <a:blip r:embed="rId7"/>
                <a:stretch>
                  <a:fillRect l="-714" t="-1736" b="-48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76957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" y="2557542"/>
                <a:ext cx="7779223" cy="39978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 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>
                            <a:latin typeface="Cambria Math"/>
                          </a:rPr>
                          <m:t>𝟑𝟎</m:t>
                        </m:r>
                      </m:num>
                      <m:den>
                        <m:r>
                          <a:rPr lang="en-GB" sz="2400" b="1" i="1">
                            <a:latin typeface="Cambria Math"/>
                          </a:rPr>
                          <m:t>𝑵</m:t>
                        </m:r>
                      </m:den>
                    </m:f>
                    <m:r>
                      <a:rPr lang="en-GB" sz="2400" b="1" i="1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GB" sz="2400" b="1" i="1">
                            <a:latin typeface="Cambria Math"/>
                            <a:ea typeface="Cambria Math"/>
                          </a:rPr>
                          <m:t>𝟐𝟒</m:t>
                        </m:r>
                      </m:num>
                      <m:den>
                        <m:r>
                          <a:rPr lang="en-GB" sz="2400" b="1" i="1">
                            <a:latin typeface="Cambria Math"/>
                            <a:ea typeface="Cambria Math"/>
                          </a:rPr>
                          <m:t>𝑵</m:t>
                        </m:r>
                      </m:den>
                    </m:f>
                    <m:r>
                      <a:rPr lang="en-GB" sz="2400" b="1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sz="2400" b="1" i="1" smtClean="0">
                        <a:latin typeface="Cambria Math"/>
                        <a:ea typeface="Cambria Math"/>
                      </a:rPr>
                      <m:t>𝑵</m:t>
                    </m:r>
                    <m:r>
                      <a:rPr lang="en-GB" sz="2400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GB" sz="2400" b="1" i="1" smtClean="0">
                        <a:latin typeface="Cambria Math"/>
                        <a:ea typeface="Cambria Math"/>
                      </a:rPr>
                      <m:t>𝟐𝟎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1000" dirty="0">
                  <a:latin typeface="Comic Sans MS" panose="030F0702030302020204" pitchFamily="66" charset="0"/>
                </a:endParaRPr>
              </a:p>
              <a:p>
                <a:r>
                  <a:rPr lang="en-GB" sz="2400" b="1" dirty="0">
                    <a:latin typeface="Comic Sans MS" panose="030F0702030302020204" pitchFamily="66" charset="0"/>
                  </a:rPr>
                  <a:t> 				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 smtClean="0">
                            <a:latin typeface="Cambria Math"/>
                          </a:rPr>
                          <m:t>𝟑𝟎</m:t>
                        </m:r>
                      </m:num>
                      <m:den>
                        <m:r>
                          <a:rPr lang="en-GB" sz="2400" b="1" i="1" smtClean="0">
                            <a:latin typeface="Cambria Math"/>
                          </a:rPr>
                          <m:t>𝑵</m:t>
                        </m:r>
                      </m:den>
                    </m:f>
                    <m:r>
                      <a:rPr lang="en-GB" sz="2400" b="1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sz="2400" b="1" i="0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en-GB" sz="2400" b="1" i="1" smtClean="0">
                        <a:latin typeface="Cambria Math"/>
                        <a:ea typeface="Cambria Math"/>
                      </a:rPr>
                      <m:t>𝟒</m:t>
                    </m:r>
                    <m:r>
                      <a:rPr lang="en-GB" sz="2400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GB" sz="2400" b="1" i="1" smtClean="0">
                        <a:latin typeface="Cambria Math"/>
                        <a:ea typeface="Cambria Math"/>
                      </a:rPr>
                      <m:t>𝟐𝟎</m:t>
                    </m:r>
                  </m:oMath>
                </a14:m>
                <a:r>
                  <a:rPr lang="en-GB" sz="2400" b="1" dirty="0">
                    <a:latin typeface="Comic Sans MS" panose="030F0702030302020204" pitchFamily="66" charset="0"/>
                  </a:rPr>
                  <a:t>	 </a:t>
                </a:r>
              </a:p>
              <a:p>
                <a:endParaRPr lang="en-GB" sz="1000" b="1" dirty="0">
                  <a:latin typeface="Comic Sans MS" panose="030F0702030302020204" pitchFamily="66" charset="0"/>
                </a:endParaRPr>
              </a:p>
              <a:p>
                <a:r>
                  <a:rPr lang="en-GB" sz="2400" b="1" dirty="0">
                    <a:latin typeface="Comic Sans MS" panose="030F0702030302020204" pitchFamily="66" charset="0"/>
                  </a:rPr>
                  <a:t> 				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1" i="1" smtClean="0">
                                <a:latin typeface="Cambria Math"/>
                              </a:rPr>
                              <m:t>𝟑𝟎</m:t>
                            </m:r>
                          </m:e>
                        </m:d>
                        <m:d>
                          <m:dPr>
                            <m:ctrlPr>
                              <a:rPr lang="en-GB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1" i="1" smtClean="0">
                                <a:latin typeface="Cambria Math"/>
                              </a:rPr>
                              <m:t>𝟐𝟒</m:t>
                            </m:r>
                          </m:e>
                        </m:d>
                      </m:num>
                      <m:den>
                        <m:r>
                          <a:rPr lang="en-GB" sz="2400" b="1" i="1" smtClean="0">
                            <a:latin typeface="Cambria Math"/>
                          </a:rPr>
                          <m:t>𝟐𝟎</m:t>
                        </m:r>
                      </m:den>
                    </m:f>
                    <m:r>
                      <a:rPr lang="en-GB" sz="2400" b="1" i="1" smtClean="0">
                        <a:latin typeface="Cambria Math"/>
                      </a:rPr>
                      <m:t>=</m:t>
                    </m:r>
                    <m:r>
                      <a:rPr lang="en-GB" sz="2400" b="1" i="1" smtClean="0">
                        <a:latin typeface="Cambria Math"/>
                      </a:rPr>
                      <m:t>𝑵</m:t>
                    </m:r>
                  </m:oMath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endParaRPr lang="en-GB" sz="1000" b="1" dirty="0">
                  <a:latin typeface="Comic Sans MS" panose="030F0702030302020204" pitchFamily="66" charset="0"/>
                </a:endParaRPr>
              </a:p>
              <a:p>
                <a:r>
                  <a:rPr lang="en-GB" sz="2400" b="1" dirty="0">
                    <a:latin typeface="Comic Sans MS" panose="030F0702030302020204" pitchFamily="66" charset="0"/>
                  </a:rPr>
                  <a:t> 					 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</a:rPr>
                      <m:t>𝑵</m:t>
                    </m:r>
                    <m:r>
                      <a:rPr lang="en-GB" sz="2400" b="1" i="1" smtClean="0">
                        <a:latin typeface="Cambria Math"/>
                      </a:rPr>
                      <m:t>=</m:t>
                    </m:r>
                    <m:r>
                      <a:rPr lang="en-GB" sz="2400" b="1" i="1" smtClean="0">
                        <a:latin typeface="Cambria Math"/>
                      </a:rPr>
                      <m:t>𝟑𝟔</m:t>
                    </m:r>
                  </m:oMath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endParaRPr lang="en-GB" sz="1000" b="1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So the number of errors we expect to be missed by both proof-readers is, on average, 		</a:t>
                </a:r>
              </a:p>
              <a:p>
                <a:endParaRPr lang="en-GB" sz="1000" dirty="0">
                  <a:latin typeface="Comic Sans MS" panose="030F0702030302020204" pitchFamily="66" charset="0"/>
                </a:endParaRPr>
              </a:p>
              <a:p>
                <a:r>
                  <a:rPr lang="en-GB" sz="2400" b="1" dirty="0"/>
                  <a:t> 		          </a:t>
                </a:r>
                <a14:m>
                  <m:oMath xmlns:m="http://schemas.openxmlformats.org/officeDocument/2006/math">
                    <m:r>
                      <a:rPr lang="en-GB" sz="2400" b="1" i="1" dirty="0">
                        <a:latin typeface="Cambria Math"/>
                      </a:rPr>
                      <m:t>𝟑</m:t>
                    </m:r>
                    <m:r>
                      <a:rPr lang="en-GB" sz="2400" b="1" dirty="0">
                        <a:latin typeface="Cambria Math"/>
                      </a:rPr>
                      <m:t>𝟔</m:t>
                    </m:r>
                    <m:r>
                      <a:rPr lang="en-GB" sz="2400" b="1" i="1" dirty="0">
                        <a:latin typeface="Cambria Math"/>
                      </a:rPr>
                      <m:t> –</m:t>
                    </m:r>
                    <m:d>
                      <m:dPr>
                        <m:ctrlPr>
                          <a:rPr lang="en-GB" sz="2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1" i="1" dirty="0">
                            <a:latin typeface="Cambria Math"/>
                          </a:rPr>
                          <m:t>𝟏𝟎</m:t>
                        </m:r>
                        <m:r>
                          <a:rPr lang="en-GB" sz="2400" b="1" i="1" dirty="0">
                            <a:latin typeface="Cambria Math"/>
                          </a:rPr>
                          <m:t>+</m:t>
                        </m:r>
                        <m:r>
                          <a:rPr lang="en-GB" sz="2400" b="1" i="1" dirty="0">
                            <a:latin typeface="Cambria Math"/>
                          </a:rPr>
                          <m:t>𝟐𝟎</m:t>
                        </m:r>
                        <m:r>
                          <a:rPr lang="en-GB" sz="2400" b="1" i="1" dirty="0">
                            <a:latin typeface="Cambria Math"/>
                          </a:rPr>
                          <m:t>+</m:t>
                        </m:r>
                        <m:r>
                          <a:rPr lang="en-GB" sz="2400" b="1" i="1" dirty="0">
                            <a:latin typeface="Cambria Math"/>
                          </a:rPr>
                          <m:t>𝟒</m:t>
                        </m:r>
                      </m:e>
                    </m:d>
                    <m:r>
                      <a:rPr lang="en-GB" sz="2400" b="1" i="1" dirty="0">
                        <a:latin typeface="Cambria Math"/>
                      </a:rPr>
                      <m:t>=</m:t>
                    </m:r>
                    <m:r>
                      <a:rPr lang="en-GB" sz="2400" b="1" i="1" dirty="0">
                        <a:latin typeface="Cambria Math"/>
                      </a:rPr>
                      <m:t>𝟐</m:t>
                    </m:r>
                  </m:oMath>
                </a14:m>
                <a:endParaRPr lang="en-GB" sz="24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2557542"/>
                <a:ext cx="7779223" cy="3997826"/>
              </a:xfrm>
              <a:prstGeom prst="rect">
                <a:avLst/>
              </a:prstGeom>
              <a:blipFill rotWithShape="1">
                <a:blip r:embed="rId2"/>
                <a:stretch>
                  <a:fillRect l="-1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2727840" y="719962"/>
            <a:ext cx="3348960" cy="2022625"/>
            <a:chOff x="2727840" y="2698922"/>
            <a:chExt cx="3348960" cy="2022625"/>
          </a:xfrm>
        </p:grpSpPr>
        <p:grpSp>
          <p:nvGrpSpPr>
            <p:cNvPr id="53" name="Group 52"/>
            <p:cNvGrpSpPr/>
            <p:nvPr/>
          </p:nvGrpSpPr>
          <p:grpSpPr>
            <a:xfrm>
              <a:off x="3943980" y="2698922"/>
              <a:ext cx="2132820" cy="2022625"/>
              <a:chOff x="4965308" y="1304554"/>
              <a:chExt cx="2132820" cy="2022625"/>
            </a:xfrm>
          </p:grpSpPr>
          <p:grpSp>
            <p:nvGrpSpPr>
              <p:cNvPr id="54" name="Group 53"/>
              <p:cNvGrpSpPr/>
              <p:nvPr/>
            </p:nvGrpSpPr>
            <p:grpSpPr>
              <a:xfrm>
                <a:off x="4965308" y="1304554"/>
                <a:ext cx="2132820" cy="2022625"/>
                <a:chOff x="6589420" y="2696650"/>
                <a:chExt cx="2132820" cy="2022625"/>
              </a:xfrm>
            </p:grpSpPr>
            <p:pic>
              <p:nvPicPr>
                <p:cNvPr id="56" name="Picture 5" descr="C:\Users\John\AppData\Local\Microsoft\Windows\INetCache\IE\TB4UT2H2\sarxos-Magnifying-Glass[1].png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89420" y="2696650"/>
                  <a:ext cx="2132820" cy="202262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57" name="Oval 56"/>
                <p:cNvSpPr/>
                <p:nvPr/>
              </p:nvSpPr>
              <p:spPr>
                <a:xfrm>
                  <a:off x="6792132" y="2835504"/>
                  <a:ext cx="1206755" cy="1117181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 w="317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5824415" y="1740388"/>
                    <a:ext cx="481222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800" b="1" i="1" dirty="0" smtClean="0">
                              <a:latin typeface="Cambria Math"/>
                            </a:rPr>
                            <m:t>𝟒</m:t>
                          </m:r>
                        </m:oMath>
                      </m:oMathPara>
                    </a14:m>
                    <a:endParaRPr lang="en-GB" sz="2800" b="1" dirty="0"/>
                  </a:p>
                </p:txBody>
              </p:sp>
            </mc:Choice>
            <mc:Fallback xmlns="">
              <p:sp>
                <p:nvSpPr>
                  <p:cNvPr id="55" name="TextBox 5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24415" y="1740388"/>
                    <a:ext cx="481222" cy="52322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pic>
          <p:nvPicPr>
            <p:cNvPr id="50" name="Picture 5" descr="C:\Users\John\AppData\Local\Microsoft\Windows\INetCache\IE\TB4UT2H2\sarxos-Magnifying-Glass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7840" y="2698922"/>
              <a:ext cx="2132820" cy="2022625"/>
            </a:xfrm>
            <a:prstGeom prst="rect">
              <a:avLst/>
            </a:prstGeom>
            <a:noFill/>
            <a:scene3d>
              <a:camera prst="orthographicFront">
                <a:rot lat="0" lon="10799999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" name="Oval 50"/>
            <p:cNvSpPr/>
            <p:nvPr/>
          </p:nvSpPr>
          <p:spPr>
            <a:xfrm>
              <a:off x="3462824" y="2824128"/>
              <a:ext cx="1170552" cy="1128353"/>
            </a:xfrm>
            <a:prstGeom prst="ellipse">
              <a:avLst/>
            </a:prstGeom>
            <a:noFill/>
            <a:ln w="31750">
              <a:solidFill>
                <a:schemeClr val="tx2"/>
              </a:solidFill>
            </a:ln>
            <a:scene3d>
              <a:camera prst="orthographicFront">
                <a:rot lat="0" lon="21599971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3390637" y="3134756"/>
                  <a:ext cx="696023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𝟏𝟎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90637" y="3134756"/>
                  <a:ext cx="696023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4048013" y="3137028"/>
                  <a:ext cx="696023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𝟐𝟎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48013" y="3137028"/>
                  <a:ext cx="696023" cy="52322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5267804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72705" y="962998"/>
                <a:ext cx="8120668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Can you create your own version of the problem such that the number of undetected errors is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𝟐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(or any other number for that matter)?  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How should you set about the task?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You could use trial and improvement but that wouldn’t help you create multiple solutions easily.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Let’s look at the general case.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5" y="962998"/>
                <a:ext cx="8120668" cy="3785652"/>
              </a:xfrm>
              <a:prstGeom prst="rect">
                <a:avLst/>
              </a:prstGeom>
              <a:blipFill rotWithShape="1">
                <a:blip r:embed="rId2"/>
                <a:stretch>
                  <a:fillRect l="-1201" t="-1288" b="-27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727840" y="4773418"/>
            <a:ext cx="3348960" cy="2022625"/>
            <a:chOff x="2727840" y="4773418"/>
            <a:chExt cx="3348960" cy="2022625"/>
          </a:xfrm>
        </p:grpSpPr>
        <p:grpSp>
          <p:nvGrpSpPr>
            <p:cNvPr id="33" name="Group 32"/>
            <p:cNvGrpSpPr/>
            <p:nvPr/>
          </p:nvGrpSpPr>
          <p:grpSpPr>
            <a:xfrm>
              <a:off x="2727840" y="4773418"/>
              <a:ext cx="3348960" cy="2022625"/>
              <a:chOff x="2727840" y="2698922"/>
              <a:chExt cx="3348960" cy="2022625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3943980" y="2698922"/>
                <a:ext cx="2132820" cy="2022625"/>
                <a:chOff x="4965308" y="1304554"/>
                <a:chExt cx="2132820" cy="2022625"/>
              </a:xfrm>
            </p:grpSpPr>
            <p:grpSp>
              <p:nvGrpSpPr>
                <p:cNvPr id="39" name="Group 38"/>
                <p:cNvGrpSpPr/>
                <p:nvPr/>
              </p:nvGrpSpPr>
              <p:grpSpPr>
                <a:xfrm>
                  <a:off x="4965308" y="1304554"/>
                  <a:ext cx="2132820" cy="2022625"/>
                  <a:chOff x="6589420" y="2696650"/>
                  <a:chExt cx="2132820" cy="2022625"/>
                </a:xfrm>
              </p:grpSpPr>
              <p:pic>
                <p:nvPicPr>
                  <p:cNvPr id="41" name="Picture 5" descr="C:\Users\John\AppData\Local\Microsoft\Windows\INetCache\IE\TB4UT2H2\sarxos-Magnifying-Glass[1].png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6589420" y="2696650"/>
                    <a:ext cx="2132820" cy="2022625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sp>
                <p:nvSpPr>
                  <p:cNvPr id="42" name="Oval 41"/>
                  <p:cNvSpPr/>
                  <p:nvPr/>
                </p:nvSpPr>
                <p:spPr>
                  <a:xfrm>
                    <a:off x="6792132" y="2835504"/>
                    <a:ext cx="1206755" cy="1117181"/>
                  </a:xfrm>
                  <a:prstGeom prst="ellipse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 w="31750">
                    <a:solidFill>
                      <a:schemeClr val="tx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0" name="TextBox 39"/>
                    <p:cNvSpPr txBox="1"/>
                    <p:nvPr/>
                  </p:nvSpPr>
                  <p:spPr>
                    <a:xfrm>
                      <a:off x="5728879" y="1740388"/>
                      <a:ext cx="484428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800" b="1" i="1" dirty="0" smtClean="0">
                                <a:latin typeface="Cambria Math"/>
                              </a:rPr>
                              <m:t>𝒃</m:t>
                            </m:r>
                          </m:oMath>
                        </m:oMathPara>
                      </a14:m>
                      <a:endParaRPr lang="en-GB" sz="2800" b="1" dirty="0"/>
                    </a:p>
                  </p:txBody>
                </p:sp>
              </mc:Choice>
              <mc:Fallback xmlns="">
                <p:sp>
                  <p:nvSpPr>
                    <p:cNvPr id="40" name="TextBox 3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728879" y="1740388"/>
                      <a:ext cx="484428" cy="523220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pic>
            <p:nvPicPr>
              <p:cNvPr id="35" name="Picture 5" descr="C:\Users\John\AppData\Local\Microsoft\Windows\INetCache\IE\TB4UT2H2\sarxos-Magnifying-Glass[1]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27840" y="2698922"/>
                <a:ext cx="2132820" cy="2022625"/>
              </a:xfrm>
              <a:prstGeom prst="rect">
                <a:avLst/>
              </a:prstGeom>
              <a:noFill/>
              <a:scene3d>
                <a:camera prst="orthographicFront">
                  <a:rot lat="0" lon="10799999" rev="0"/>
                </a:camera>
                <a:lightRig rig="threePt" dir="t"/>
              </a:scene3d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6" name="Oval 35"/>
              <p:cNvSpPr/>
              <p:nvPr/>
            </p:nvSpPr>
            <p:spPr>
              <a:xfrm>
                <a:off x="3462824" y="2824128"/>
                <a:ext cx="1170552" cy="1128353"/>
              </a:xfrm>
              <a:prstGeom prst="ellipse">
                <a:avLst/>
              </a:prstGeom>
              <a:noFill/>
              <a:ln w="31750">
                <a:solidFill>
                  <a:schemeClr val="tx2"/>
                </a:solidFill>
              </a:ln>
              <a:scene3d>
                <a:camera prst="orthographicFront">
                  <a:rot lat="0" lon="21599971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800" dirty="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TextBox 36"/>
                  <p:cNvSpPr txBox="1"/>
                  <p:nvPr/>
                </p:nvSpPr>
                <p:spPr>
                  <a:xfrm>
                    <a:off x="3568061" y="3134756"/>
                    <a:ext cx="489236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800" b="1" i="1" dirty="0" smtClean="0">
                              <a:latin typeface="Cambria Math"/>
                            </a:rPr>
                            <m:t>𝒂</m:t>
                          </m:r>
                        </m:oMath>
                      </m:oMathPara>
                    </a14:m>
                    <a:endParaRPr lang="en-GB" sz="2800" b="1" dirty="0"/>
                  </a:p>
                </p:txBody>
              </p:sp>
            </mc:Choice>
            <mc:Fallback xmlns="">
              <p:sp>
                <p:nvSpPr>
                  <p:cNvPr id="37" name="TextBox 3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68061" y="3134756"/>
                    <a:ext cx="489236" cy="52322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TextBox 37"/>
                  <p:cNvSpPr txBox="1"/>
                  <p:nvPr/>
                </p:nvSpPr>
                <p:spPr>
                  <a:xfrm>
                    <a:off x="4129901" y="3137028"/>
                    <a:ext cx="44755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800" b="1" i="1" dirty="0" smtClean="0">
                              <a:latin typeface="Cambria Math"/>
                            </a:rPr>
                            <m:t>𝒄</m:t>
                          </m:r>
                        </m:oMath>
                      </m:oMathPara>
                    </a14:m>
                    <a:endParaRPr lang="en-GB" sz="2800" b="1" dirty="0"/>
                  </a:p>
                </p:txBody>
              </p:sp>
            </mc:Choice>
            <mc:Fallback xmlns="">
              <p:sp>
                <p:nvSpPr>
                  <p:cNvPr id="38" name="TextBox 3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29901" y="3137028"/>
                    <a:ext cx="447558" cy="52322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4159469" y="6019028"/>
                  <a:ext cx="49885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𝒏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59469" y="6019028"/>
                  <a:ext cx="498855" cy="5232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602533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72705" y="2641702"/>
                <a:ext cx="8489158" cy="4006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As before: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1" i="1" smtClean="0">
                                <a:latin typeface="Cambria Math"/>
                              </a:rPr>
                              <m:t>𝒂</m:t>
                            </m:r>
                            <m:r>
                              <a:rPr lang="en-GB" sz="24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sz="2400" b="1" i="1" smtClean="0">
                                <a:latin typeface="Cambria Math"/>
                              </a:rPr>
                              <m:t>𝒄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en-GB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1" i="1" smtClean="0">
                                <a:latin typeface="Cambria Math"/>
                              </a:rPr>
                              <m:t>𝒂</m:t>
                            </m:r>
                            <m:r>
                              <a:rPr lang="en-GB" sz="24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sz="2400" b="1" i="1" smtClean="0">
                                <a:latin typeface="Cambria Math"/>
                              </a:rPr>
                              <m:t>𝒃</m:t>
                            </m:r>
                            <m:r>
                              <a:rPr lang="en-GB" sz="24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sz="2400" b="1" i="1" smtClean="0">
                                <a:latin typeface="Cambria Math"/>
                              </a:rPr>
                              <m:t>𝒄</m:t>
                            </m:r>
                            <m:r>
                              <a:rPr lang="en-GB" sz="24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sz="2400" b="1" i="1" smtClean="0">
                                <a:latin typeface="Cambria Math"/>
                              </a:rPr>
                              <m:t>𝒏</m:t>
                            </m:r>
                          </m:e>
                        </m:d>
                      </m:den>
                    </m:f>
                    <m:r>
                      <a:rPr lang="en-GB" sz="2400" b="1" i="1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sz="2400" b="1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sz="24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1" i="1">
                                <a:latin typeface="Cambria Math"/>
                              </a:rPr>
                              <m:t>𝒃</m:t>
                            </m:r>
                            <m:r>
                              <a:rPr lang="en-GB" sz="2400" b="1" i="1">
                                <a:latin typeface="Cambria Math"/>
                              </a:rPr>
                              <m:t>+</m:t>
                            </m:r>
                            <m:r>
                              <a:rPr lang="en-GB" sz="2400" b="1" i="1">
                                <a:latin typeface="Cambria Math"/>
                              </a:rPr>
                              <m:t>𝒄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en-GB" sz="24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1" i="1">
                                <a:latin typeface="Cambria Math"/>
                              </a:rPr>
                              <m:t>𝒂</m:t>
                            </m:r>
                            <m:r>
                              <a:rPr lang="en-GB" sz="2400" b="1" i="1">
                                <a:latin typeface="Cambria Math"/>
                              </a:rPr>
                              <m:t>+</m:t>
                            </m:r>
                            <m:r>
                              <a:rPr lang="en-GB" sz="2400" b="1" i="1">
                                <a:latin typeface="Cambria Math"/>
                              </a:rPr>
                              <m:t>𝒃</m:t>
                            </m:r>
                            <m:r>
                              <a:rPr lang="en-GB" sz="2400" b="1" i="1">
                                <a:latin typeface="Cambria Math"/>
                              </a:rPr>
                              <m:t>+</m:t>
                            </m:r>
                            <m:r>
                              <a:rPr lang="en-GB" sz="2400" b="1" i="1">
                                <a:latin typeface="Cambria Math"/>
                              </a:rPr>
                              <m:t>𝒄</m:t>
                            </m:r>
                            <m:r>
                              <a:rPr lang="en-GB" sz="2400" b="1" i="1">
                                <a:latin typeface="Cambria Math"/>
                              </a:rPr>
                              <m:t>+</m:t>
                            </m:r>
                            <m:r>
                              <a:rPr lang="en-GB" sz="2400" b="1" i="1">
                                <a:latin typeface="Cambria Math"/>
                              </a:rPr>
                              <m:t>𝒏</m:t>
                            </m:r>
                          </m:e>
                        </m:d>
                      </m:den>
                    </m:f>
                    <m:r>
                      <a:rPr lang="en-GB" sz="2400" b="1" i="1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1" i="1">
                            <a:latin typeface="Cambria Math"/>
                          </a:rPr>
                          <m:t>𝒂</m:t>
                        </m:r>
                        <m:r>
                          <a:rPr lang="en-GB" sz="2400" b="1" i="1">
                            <a:latin typeface="Cambria Math"/>
                          </a:rPr>
                          <m:t>+</m:t>
                        </m:r>
                        <m:r>
                          <a:rPr lang="en-GB" sz="2400" b="1" i="1">
                            <a:latin typeface="Cambria Math"/>
                          </a:rPr>
                          <m:t>𝒃</m:t>
                        </m:r>
                        <m:r>
                          <a:rPr lang="en-GB" sz="2400" b="1" i="1">
                            <a:latin typeface="Cambria Math"/>
                          </a:rPr>
                          <m:t>+</m:t>
                        </m:r>
                        <m:r>
                          <a:rPr lang="en-GB" sz="2400" b="1" i="1">
                            <a:latin typeface="Cambria Math"/>
                          </a:rPr>
                          <m:t>𝒄</m:t>
                        </m:r>
                        <m:r>
                          <a:rPr lang="en-GB" sz="2400" b="1" i="1">
                            <a:latin typeface="Cambria Math"/>
                          </a:rPr>
                          <m:t>+</m:t>
                        </m:r>
                        <m:r>
                          <a:rPr lang="en-GB" sz="2400" b="1" i="1">
                            <a:latin typeface="Cambria Math"/>
                          </a:rPr>
                          <m:t>𝒏</m:t>
                        </m:r>
                      </m:e>
                    </m:d>
                    <m:r>
                      <a:rPr lang="en-GB" sz="2400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en-GB" sz="2400" b="1" i="1" smtClean="0">
                        <a:latin typeface="Cambria Math"/>
                        <a:ea typeface="Cambria Math"/>
                      </a:rPr>
                      <m:t>𝒄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1000" dirty="0">
                  <a:latin typeface="Comic Sans MS" panose="030F0702030302020204" pitchFamily="66" charset="0"/>
                </a:endParaRPr>
              </a:p>
              <a:p>
                <a:r>
                  <a:rPr lang="en-GB" sz="2400" b="1" dirty="0"/>
                  <a:t> 		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1" i="1">
                            <a:latin typeface="Cambria Math"/>
                          </a:rPr>
                          <m:t>𝒂</m:t>
                        </m:r>
                        <m:r>
                          <a:rPr lang="en-GB" sz="2400" b="1" i="1">
                            <a:latin typeface="Cambria Math"/>
                          </a:rPr>
                          <m:t>+</m:t>
                        </m:r>
                        <m:r>
                          <a:rPr lang="en-GB" sz="2400" b="1" i="1">
                            <a:latin typeface="Cambria Math"/>
                          </a:rPr>
                          <m:t>𝒄</m:t>
                        </m:r>
                      </m:e>
                    </m:d>
                    <m:d>
                      <m:dPr>
                        <m:ctrlPr>
                          <a:rPr lang="en-GB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1" i="1" smtClean="0">
                            <a:latin typeface="Cambria Math"/>
                          </a:rPr>
                          <m:t>𝒃</m:t>
                        </m:r>
                        <m:r>
                          <a:rPr lang="en-GB" sz="2400" b="1" i="1">
                            <a:latin typeface="Cambria Math"/>
                          </a:rPr>
                          <m:t>+</m:t>
                        </m:r>
                        <m:r>
                          <a:rPr lang="en-GB" sz="2400" b="1" i="1">
                            <a:latin typeface="Cambria Math"/>
                          </a:rPr>
                          <m:t>𝒄</m:t>
                        </m:r>
                      </m:e>
                    </m:d>
                    <m:r>
                      <a:rPr lang="en-GB" sz="2400" b="1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1" i="1" smtClean="0">
                            <a:latin typeface="Cambria Math"/>
                          </a:rPr>
                          <m:t>𝒂</m:t>
                        </m:r>
                        <m:r>
                          <a:rPr lang="en-GB" sz="2400" b="1" i="1" smtClean="0">
                            <a:latin typeface="Cambria Math"/>
                          </a:rPr>
                          <m:t>+</m:t>
                        </m:r>
                        <m:r>
                          <a:rPr lang="en-GB" sz="2400" b="1" i="1" smtClean="0">
                            <a:latin typeface="Cambria Math"/>
                          </a:rPr>
                          <m:t>𝒃</m:t>
                        </m:r>
                        <m:r>
                          <a:rPr lang="en-GB" sz="2400" b="1" i="1" smtClean="0">
                            <a:latin typeface="Cambria Math"/>
                          </a:rPr>
                          <m:t>+</m:t>
                        </m:r>
                        <m:r>
                          <a:rPr lang="en-GB" sz="2400" b="1" i="1" smtClean="0">
                            <a:latin typeface="Cambria Math"/>
                          </a:rPr>
                          <m:t>𝒄</m:t>
                        </m:r>
                        <m:r>
                          <a:rPr lang="en-GB" sz="2400" b="1" i="1" smtClean="0">
                            <a:latin typeface="Cambria Math"/>
                          </a:rPr>
                          <m:t>+</m:t>
                        </m:r>
                        <m:r>
                          <a:rPr lang="en-GB" sz="2400" b="1" i="1" smtClean="0">
                            <a:latin typeface="Cambria Math"/>
                          </a:rPr>
                          <m:t>𝒏</m:t>
                        </m:r>
                      </m:e>
                    </m:d>
                    <m:r>
                      <a:rPr lang="en-GB" sz="2400" b="1" i="1" smtClean="0">
                        <a:latin typeface="Cambria Math"/>
                      </a:rPr>
                      <m:t>𝒄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1000" dirty="0">
                  <a:latin typeface="Comic Sans MS" panose="030F0702030302020204" pitchFamily="66" charset="0"/>
                </a:endParaRPr>
              </a:p>
              <a:p>
                <a:r>
                  <a:rPr lang="en-GB" sz="2400" b="1" dirty="0"/>
                  <a:t>	       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</a:rPr>
                      <m:t>𝒂𝒃</m:t>
                    </m:r>
                    <m:r>
                      <a:rPr lang="en-GB" sz="2400" b="1" i="1" smtClean="0">
                        <a:latin typeface="Cambria Math"/>
                      </a:rPr>
                      <m:t>+</m:t>
                    </m:r>
                    <m:r>
                      <a:rPr lang="en-GB" sz="2400" b="1" i="1" smtClean="0">
                        <a:latin typeface="Cambria Math"/>
                      </a:rPr>
                      <m:t>𝒂𝒄</m:t>
                    </m:r>
                    <m:r>
                      <a:rPr lang="en-GB" sz="2400" b="1" i="1" smtClean="0">
                        <a:latin typeface="Cambria Math"/>
                      </a:rPr>
                      <m:t>+</m:t>
                    </m:r>
                    <m:r>
                      <a:rPr lang="en-GB" sz="2400" b="1" i="1" smtClean="0">
                        <a:latin typeface="Cambria Math"/>
                      </a:rPr>
                      <m:t>𝒃𝒄</m:t>
                    </m:r>
                    <m:r>
                      <a:rPr lang="en-GB" sz="2400" b="1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/>
                          </a:rPr>
                          <m:t>𝒄</m:t>
                        </m:r>
                      </m:e>
                      <m:sup>
                        <m:r>
                          <a:rPr lang="en-GB" sz="24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400" b="1" i="1">
                        <a:latin typeface="Cambria Math"/>
                      </a:rPr>
                      <m:t>=</m:t>
                    </m:r>
                    <m:r>
                      <a:rPr lang="en-GB" sz="2400" b="1" i="1" smtClean="0">
                        <a:latin typeface="Cambria Math"/>
                      </a:rPr>
                      <m:t>𝒂𝒄</m:t>
                    </m:r>
                    <m:r>
                      <a:rPr lang="en-GB" sz="2400" b="1" i="1" smtClean="0">
                        <a:latin typeface="Cambria Math"/>
                      </a:rPr>
                      <m:t>+</m:t>
                    </m:r>
                    <m:r>
                      <a:rPr lang="en-GB" sz="2400" b="1" i="1" smtClean="0">
                        <a:latin typeface="Cambria Math"/>
                      </a:rPr>
                      <m:t>𝒃𝒄</m:t>
                    </m:r>
                    <m:r>
                      <a:rPr lang="en-GB" sz="2400" b="1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/>
                          </a:rPr>
                          <m:t>𝒄</m:t>
                        </m:r>
                      </m:e>
                      <m:sup>
                        <m:r>
                          <a:rPr lang="en-GB" sz="24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GB" sz="2400" b="1" i="1" smtClean="0">
                        <a:latin typeface="Cambria Math"/>
                      </a:rPr>
                      <m:t>+</m:t>
                    </m:r>
                    <m:r>
                      <a:rPr lang="en-GB" sz="2400" b="1" i="1" smtClean="0">
                        <a:latin typeface="Cambria Math"/>
                      </a:rPr>
                      <m:t>𝒄𝒏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1000" dirty="0">
                  <a:latin typeface="Comic Sans MS" panose="030F0702030302020204" pitchFamily="66" charset="0"/>
                </a:endParaRPr>
              </a:p>
              <a:p>
                <a:r>
                  <a:rPr lang="en-GB" sz="2400" b="1" dirty="0"/>
                  <a:t>			          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</a:rPr>
                      <m:t>𝒂𝒃</m:t>
                    </m:r>
                    <m:r>
                      <a:rPr lang="en-GB" sz="2400" b="1" i="1" smtClean="0">
                        <a:latin typeface="Cambria Math"/>
                      </a:rPr>
                      <m:t>=</m:t>
                    </m:r>
                    <m:r>
                      <a:rPr lang="en-GB" sz="2400" b="1" i="1" smtClean="0">
                        <a:latin typeface="Cambria Math"/>
                      </a:rPr>
                      <m:t>𝒄𝒏</m:t>
                    </m:r>
                  </m:oMath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endParaRPr lang="en-GB" sz="10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𝒏</m:t>
                      </m:r>
                      <m:r>
                        <a:rPr lang="en-GB" sz="24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/>
                            </a:rPr>
                            <m:t>𝒂𝒃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/>
                            </a:rPr>
                            <m:t>𝒄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endParaRPr lang="en-GB" sz="10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So just choose your integer values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𝒃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𝒄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to give the desired result.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705" y="2641702"/>
                <a:ext cx="8489158" cy="4006610"/>
              </a:xfrm>
              <a:prstGeom prst="rect">
                <a:avLst/>
              </a:prstGeom>
              <a:blipFill rotWithShape="1">
                <a:blip r:embed="rId2"/>
                <a:stretch>
                  <a:fillRect l="-1149" b="-24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661060" y="260648"/>
            <a:ext cx="3477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Misprints Do </a:t>
            </a:r>
            <a:r>
              <a:rPr lang="en-GB" sz="2800" dirty="0" err="1">
                <a:latin typeface="Comic Sans MS" panose="030F0702030302020204" pitchFamily="66" charset="0"/>
              </a:rPr>
              <a:t>Hapen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727840" y="719962"/>
            <a:ext cx="3348960" cy="2022625"/>
            <a:chOff x="2727840" y="4773418"/>
            <a:chExt cx="3348960" cy="2022625"/>
          </a:xfrm>
        </p:grpSpPr>
        <p:grpSp>
          <p:nvGrpSpPr>
            <p:cNvPr id="33" name="Group 32"/>
            <p:cNvGrpSpPr/>
            <p:nvPr/>
          </p:nvGrpSpPr>
          <p:grpSpPr>
            <a:xfrm>
              <a:off x="2727840" y="4773418"/>
              <a:ext cx="3348960" cy="2022625"/>
              <a:chOff x="2727840" y="2698922"/>
              <a:chExt cx="3348960" cy="2022625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3943980" y="2698922"/>
                <a:ext cx="2132820" cy="2022625"/>
                <a:chOff x="4965308" y="1304554"/>
                <a:chExt cx="2132820" cy="2022625"/>
              </a:xfrm>
            </p:grpSpPr>
            <p:grpSp>
              <p:nvGrpSpPr>
                <p:cNvPr id="39" name="Group 38"/>
                <p:cNvGrpSpPr/>
                <p:nvPr/>
              </p:nvGrpSpPr>
              <p:grpSpPr>
                <a:xfrm>
                  <a:off x="4965308" y="1304554"/>
                  <a:ext cx="2132820" cy="2022625"/>
                  <a:chOff x="6589420" y="2696650"/>
                  <a:chExt cx="2132820" cy="2022625"/>
                </a:xfrm>
              </p:grpSpPr>
              <p:pic>
                <p:nvPicPr>
                  <p:cNvPr id="41" name="Picture 5" descr="C:\Users\John\AppData\Local\Microsoft\Windows\INetCache\IE\TB4UT2H2\sarxos-Magnifying-Glass[1].png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6589420" y="2696650"/>
                    <a:ext cx="2132820" cy="2022625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sp>
                <p:nvSpPr>
                  <p:cNvPr id="42" name="Oval 41"/>
                  <p:cNvSpPr/>
                  <p:nvPr/>
                </p:nvSpPr>
                <p:spPr>
                  <a:xfrm>
                    <a:off x="6792132" y="2835504"/>
                    <a:ext cx="1206755" cy="1117181"/>
                  </a:xfrm>
                  <a:prstGeom prst="ellipse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 w="31750">
                    <a:solidFill>
                      <a:schemeClr val="tx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0" name="TextBox 39"/>
                    <p:cNvSpPr txBox="1"/>
                    <p:nvPr/>
                  </p:nvSpPr>
                  <p:spPr>
                    <a:xfrm>
                      <a:off x="5728879" y="1740388"/>
                      <a:ext cx="484428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2800" b="1" i="1" dirty="0" smtClean="0">
                                <a:latin typeface="Cambria Math"/>
                              </a:rPr>
                              <m:t>𝒃</m:t>
                            </m:r>
                          </m:oMath>
                        </m:oMathPara>
                      </a14:m>
                      <a:endParaRPr lang="en-GB" sz="2800" b="1" dirty="0"/>
                    </a:p>
                  </p:txBody>
                </p:sp>
              </mc:Choice>
              <mc:Fallback xmlns="">
                <p:sp>
                  <p:nvSpPr>
                    <p:cNvPr id="40" name="TextBox 3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728879" y="1740388"/>
                      <a:ext cx="484428" cy="523220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pic>
            <p:nvPicPr>
              <p:cNvPr id="35" name="Picture 5" descr="C:\Users\John\AppData\Local\Microsoft\Windows\INetCache\IE\TB4UT2H2\sarxos-Magnifying-Glass[1]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27840" y="2698922"/>
                <a:ext cx="2132820" cy="2022625"/>
              </a:xfrm>
              <a:prstGeom prst="rect">
                <a:avLst/>
              </a:prstGeom>
              <a:noFill/>
              <a:scene3d>
                <a:camera prst="orthographicFront">
                  <a:rot lat="0" lon="10799999" rev="0"/>
                </a:camera>
                <a:lightRig rig="threePt" dir="t"/>
              </a:scene3d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6" name="Oval 35"/>
              <p:cNvSpPr/>
              <p:nvPr/>
            </p:nvSpPr>
            <p:spPr>
              <a:xfrm>
                <a:off x="3462824" y="2824128"/>
                <a:ext cx="1170552" cy="1128353"/>
              </a:xfrm>
              <a:prstGeom prst="ellipse">
                <a:avLst/>
              </a:prstGeom>
              <a:noFill/>
              <a:ln w="31750">
                <a:solidFill>
                  <a:schemeClr val="tx2"/>
                </a:solidFill>
              </a:ln>
              <a:scene3d>
                <a:camera prst="orthographicFront">
                  <a:rot lat="0" lon="21599971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800" dirty="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TextBox 36"/>
                  <p:cNvSpPr txBox="1"/>
                  <p:nvPr/>
                </p:nvSpPr>
                <p:spPr>
                  <a:xfrm>
                    <a:off x="3568061" y="3134756"/>
                    <a:ext cx="489236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800" b="1" i="1" dirty="0" smtClean="0">
                              <a:latin typeface="Cambria Math"/>
                            </a:rPr>
                            <m:t>𝒂</m:t>
                          </m:r>
                        </m:oMath>
                      </m:oMathPara>
                    </a14:m>
                    <a:endParaRPr lang="en-GB" sz="2800" b="1" dirty="0"/>
                  </a:p>
                </p:txBody>
              </p:sp>
            </mc:Choice>
            <mc:Fallback xmlns="">
              <p:sp>
                <p:nvSpPr>
                  <p:cNvPr id="37" name="TextBox 3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68061" y="3134756"/>
                    <a:ext cx="489236" cy="52322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TextBox 37"/>
                  <p:cNvSpPr txBox="1"/>
                  <p:nvPr/>
                </p:nvSpPr>
                <p:spPr>
                  <a:xfrm>
                    <a:off x="4129901" y="3137028"/>
                    <a:ext cx="44755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800" b="1" i="1" dirty="0" smtClean="0">
                              <a:latin typeface="Cambria Math"/>
                            </a:rPr>
                            <m:t>𝒄</m:t>
                          </m:r>
                        </m:oMath>
                      </m:oMathPara>
                    </a14:m>
                    <a:endParaRPr lang="en-GB" sz="2800" b="1" dirty="0"/>
                  </a:p>
                </p:txBody>
              </p:sp>
            </mc:Choice>
            <mc:Fallback xmlns="">
              <p:sp>
                <p:nvSpPr>
                  <p:cNvPr id="38" name="TextBox 3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29901" y="3137028"/>
                    <a:ext cx="447558" cy="52322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4159469" y="6019028"/>
                  <a:ext cx="49885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1" i="1" dirty="0" smtClean="0">
                            <a:latin typeface="Cambria Math"/>
                          </a:rPr>
                          <m:t>𝒏</m:t>
                        </m:r>
                      </m:oMath>
                    </m:oMathPara>
                  </a14:m>
                  <a:endParaRPr lang="en-GB" sz="2800" b="1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59469" y="6019028"/>
                  <a:ext cx="498855" cy="5232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4" name="Straight Connector 3"/>
          <p:cNvCxnSpPr/>
          <p:nvPr/>
        </p:nvCxnSpPr>
        <p:spPr>
          <a:xfrm>
            <a:off x="2620116" y="3903259"/>
            <a:ext cx="232265" cy="51861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710532" y="3903259"/>
            <a:ext cx="232265" cy="51861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430746" y="3903259"/>
            <a:ext cx="232265" cy="51861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048743" y="3903259"/>
            <a:ext cx="232265" cy="51861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324259" y="3903259"/>
            <a:ext cx="232265" cy="51861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953060" y="3903259"/>
            <a:ext cx="232265" cy="51861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61088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793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2010</TotalTime>
  <Words>1475</Words>
  <Application>Microsoft Office PowerPoint</Application>
  <PresentationFormat>On-screen Show (4:3)</PresentationFormat>
  <Paragraphs>372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Bradley Hand ITC</vt:lpstr>
      <vt:lpstr>Calibri</vt:lpstr>
      <vt:lpstr>Cambria Math</vt:lpstr>
      <vt:lpstr>Comic Sans MS</vt:lpstr>
      <vt:lpstr>Office Theme</vt:lpstr>
      <vt:lpstr>Misprints Do Hapen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Apples and Oranges</dc:title>
  <dc:creator>John</dc:creator>
  <cp:lastModifiedBy>John Burke</cp:lastModifiedBy>
  <cp:revision>78</cp:revision>
  <cp:lastPrinted>2016-10-18T14:25:48Z</cp:lastPrinted>
  <dcterms:created xsi:type="dcterms:W3CDTF">2015-05-03T15:42:16Z</dcterms:created>
  <dcterms:modified xsi:type="dcterms:W3CDTF">2020-08-05T09:56:37Z</dcterms:modified>
</cp:coreProperties>
</file>